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Economica"/>
      <p:regular r:id="rId40"/>
      <p:bold r:id="rId41"/>
      <p:italic r:id="rId42"/>
      <p:boldItalic r:id="rId43"/>
    </p:embeddedFont>
    <p:embeddedFont>
      <p:font typeface="Source Code Pro"/>
      <p:regular r:id="rId44"/>
      <p:bold r:id="rId45"/>
    </p:embeddedFont>
    <p:embeddedFont>
      <p:font typeface="Oswald"/>
      <p:regular r:id="rId46"/>
      <p:bold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regular.fntdata"/><Relationship Id="rId42" Type="http://schemas.openxmlformats.org/officeDocument/2006/relationships/font" Target="fonts/Economica-italic.fntdata"/><Relationship Id="rId41" Type="http://schemas.openxmlformats.org/officeDocument/2006/relationships/font" Target="fonts/Economica-bold.fntdata"/><Relationship Id="rId44" Type="http://schemas.openxmlformats.org/officeDocument/2006/relationships/font" Target="fonts/SourceCodePro-regular.fntdata"/><Relationship Id="rId43" Type="http://schemas.openxmlformats.org/officeDocument/2006/relationships/font" Target="fonts/Economica-boldItalic.fntdata"/><Relationship Id="rId46" Type="http://schemas.openxmlformats.org/officeDocument/2006/relationships/font" Target="fonts/Oswald-regular.fntdata"/><Relationship Id="rId45" Type="http://schemas.openxmlformats.org/officeDocument/2006/relationships/font" Target="fonts/SourceCodePro-bold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OpenSans-regular.fntdata"/><Relationship Id="rId47" Type="http://schemas.openxmlformats.org/officeDocument/2006/relationships/font" Target="fonts/Oswald-bold.fntdata"/><Relationship Id="rId49" Type="http://schemas.openxmlformats.org/officeDocument/2006/relationships/font" Target="fonts/OpenSans-bold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Shape 5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hape 7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74" name="Shape 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hape 7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79" name="Shape 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Shape 81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Shape 8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88" name="Shape 8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Shape 96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97" name="Shape 9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hape 10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06" name="Shape 106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2744013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7" name="Shape 117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8" name="Shape 118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19" name="Shape 119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 flipH="1">
            <a:off x="7595938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3" name="Shape 123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4" name="Shape 12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4" name="Shape 134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Shape 14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Shape 150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blog.includesecurity.com/2016/08/safeurl-server-side-request-forgery-protection-library.html" TargetMode="External"/><Relationship Id="rId4" Type="http://schemas.openxmlformats.org/officeDocument/2006/relationships/hyperlink" Target="https://github.com/JordanMilne/Advocate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example.com/get_file.php?file=info.txt" TargetMode="External"/><Relationship Id="rId4" Type="http://schemas.openxmlformats.org/officeDocument/2006/relationships/hyperlink" Target="http://example.com/get_file.php?file=../../../etc/passwd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prompt.ml/" TargetMode="External"/><Relationship Id="rId4" Type="http://schemas.openxmlformats.org/officeDocument/2006/relationships/hyperlink" Target="https://xss-game.appspot.com" TargetMode="External"/><Relationship Id="rId5" Type="http://schemas.openxmlformats.org/officeDocument/2006/relationships/hyperlink" Target="http://overthewire.org/wargames/natas/" TargetMode="External"/><Relationship Id="rId6" Type="http://schemas.openxmlformats.org/officeDocument/2006/relationships/hyperlink" Target="http://picoctf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</a:t>
            </a:r>
            <a:endParaRPr/>
          </a:p>
        </p:txBody>
      </p:sp>
      <p:sp>
        <p:nvSpPr>
          <p:cNvPr id="169" name="Shape 169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Computer Science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</a:t>
            </a:r>
            <a:endParaRPr/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Scripting language primarily used for server side operations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991850"/>
            <a:ext cx="4448175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450" y="2053763"/>
            <a:ext cx="381000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</a:t>
            </a:r>
            <a:endParaRPr/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the most widely used languages for back-end webdev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C-like language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PHP code is enclosed in &lt;?php … ?&gt; (sometimes just &lt;? ?&gt;)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Can be written inline with HTML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Variables start with $ (ex: $foo)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Dot operator is used to concatenate strings: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$str = ‘Hello ’ . ‘World!’;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Superglobals containing request info: $_GET, $_POST, $_SERVER, $_COOKIE, $_SESSION, $_FILES, $_REQUEST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Keep the php docs handy. The conventions are weird.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 Example</a:t>
            </a:r>
            <a:endParaRPr/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&lt;?php</a:t>
            </a:r>
            <a:endParaRPr>
              <a:solidFill>
                <a:srgbClr val="CC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$msg = </a:t>
            </a:r>
            <a:r>
              <a:rPr lang="en">
                <a:solidFill>
                  <a:srgbClr val="45818E"/>
                </a:solidFill>
              </a:rPr>
              <a:t>“Hello World”;</a:t>
            </a:r>
            <a:endParaRPr/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echo $msg;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?&gt;</a:t>
            </a:r>
            <a:endParaRPr>
              <a:solidFill>
                <a:srgbClr val="CC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&lt;html&gt;</a:t>
            </a:r>
            <a:endParaRPr>
              <a:solidFill>
                <a:srgbClr val="CC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&lt;/html&gt;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075" y="607000"/>
            <a:ext cx="3602225" cy="39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/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Insanely powerful spreadsheets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Searchable, programmable, restrictable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88" y="2485725"/>
            <a:ext cx="454342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311700" y="1468825"/>
            <a:ext cx="3693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Structured Query Language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Used to interact with a database. Request, input, or delete information.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Simple and easy to understand</a:t>
            </a:r>
            <a:endParaRPr/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48240" l="0" r="0" t="0"/>
          <a:stretch/>
        </p:blipFill>
        <p:spPr>
          <a:xfrm>
            <a:off x="2462075" y="3239503"/>
            <a:ext cx="6513526" cy="132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525" y="372500"/>
            <a:ext cx="4567325" cy="28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Site Scripting (XSS)</a:t>
            </a:r>
            <a:endParaRPr/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311700" y="2878450"/>
            <a:ext cx="8520600" cy="21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common web application vulnerability.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Can be used to modify content of webpages and run malicious code on victims computer.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Commonly used in social engineering (phishing) attacks.</a:t>
            </a:r>
            <a:endParaRPr/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985" y="567975"/>
            <a:ext cx="4872815" cy="21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410800"/>
            <a:ext cx="3757802" cy="13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609788"/>
            <a:ext cx="476250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Site Scripting (XSS)</a:t>
            </a:r>
            <a:endParaRPr/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311700" y="1710975"/>
            <a:ext cx="6171900" cy="28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Injecting unauthorized code into a website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Reflected XSS:</a:t>
            </a:r>
            <a:r>
              <a:rPr lang="en"/>
              <a:t> Not persistent, immediate input only affects single client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Stored XSS:</a:t>
            </a:r>
            <a:r>
              <a:rPr lang="en"/>
              <a:t> Persistent, affects all other users on the site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DOM-based XSS:</a:t>
            </a:r>
            <a:r>
              <a:rPr lang="en"/>
              <a:t> Executed as a result of modifying DOM environment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311700" y="1502200"/>
            <a:ext cx="8520600" cy="24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Executing unauthorized queries to either retrieve or insert protected information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775" y="2546338"/>
            <a:ext cx="63436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311700" y="1468825"/>
            <a:ext cx="3683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When user input is not validated or sanitized attackers can get into the query string and manipulate it</a:t>
            </a:r>
            <a:endParaRPr/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475" y="1124875"/>
            <a:ext cx="4873625" cy="37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Example</a:t>
            </a:r>
            <a:endParaRPr/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25256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users </a:t>
            </a:r>
            <a:r>
              <a:rPr lang="en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name=</a:t>
            </a:r>
            <a:r>
              <a:rPr lang="en">
                <a:solidFill>
                  <a:srgbClr val="A61C00"/>
                </a:solidFill>
                <a:latin typeface="Courier New"/>
                <a:ea typeface="Courier New"/>
                <a:cs typeface="Courier New"/>
                <a:sym typeface="Courier New"/>
              </a:rPr>
              <a:t>‘$name’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pass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A61C00"/>
                </a:solidFill>
                <a:latin typeface="Courier New"/>
                <a:ea typeface="Courier New"/>
                <a:cs typeface="Courier New"/>
                <a:sym typeface="Courier New"/>
              </a:rPr>
              <a:t>‘$pass’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$name = “</a:t>
            </a: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admin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”;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$pass = “</a:t>
            </a:r>
            <a:r>
              <a:rPr lang="en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1234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”;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So the resulting query will be: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users </a:t>
            </a:r>
            <a:r>
              <a:rPr lang="en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name=</a:t>
            </a:r>
            <a:r>
              <a:rPr lang="en">
                <a:solidFill>
                  <a:srgbClr val="A61C00"/>
                </a:solidFill>
                <a:latin typeface="Courier New"/>
                <a:ea typeface="Courier New"/>
                <a:cs typeface="Courier New"/>
                <a:sym typeface="Courier New"/>
              </a:rPr>
              <a:t>‘</a:t>
            </a: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admin</a:t>
            </a:r>
            <a:r>
              <a:rPr lang="en">
                <a:solidFill>
                  <a:srgbClr val="A61C00"/>
                </a:solidFill>
                <a:latin typeface="Courier New"/>
                <a:ea typeface="Courier New"/>
                <a:cs typeface="Courier New"/>
                <a:sym typeface="Courier New"/>
              </a:rPr>
              <a:t>’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pass=</a:t>
            </a:r>
            <a:r>
              <a:rPr lang="en">
                <a:solidFill>
                  <a:srgbClr val="A61C00"/>
                </a:solidFill>
                <a:latin typeface="Courier New"/>
                <a:ea typeface="Courier New"/>
                <a:cs typeface="Courier New"/>
                <a:sym typeface="Courier New"/>
              </a:rPr>
              <a:t>‘</a:t>
            </a:r>
            <a:r>
              <a:rPr lang="en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1234</a:t>
            </a:r>
            <a:r>
              <a:rPr lang="en">
                <a:solidFill>
                  <a:srgbClr val="A61C00"/>
                </a:solidFill>
                <a:latin typeface="Courier New"/>
                <a:ea typeface="Courier New"/>
                <a:cs typeface="Courier New"/>
                <a:sym typeface="Courier New"/>
              </a:rPr>
              <a:t>’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H4X1N9?</a:t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750" y="232000"/>
            <a:ext cx="4313399" cy="215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25" y="1490750"/>
            <a:ext cx="2400974" cy="320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1750" y="2494375"/>
            <a:ext cx="2970325" cy="22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6125" y="2553463"/>
            <a:ext cx="3180251" cy="21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Example</a:t>
            </a:r>
            <a:endParaRPr/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311700" y="1468825"/>
            <a:ext cx="8520600" cy="3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But what if we did: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$name = “</a:t>
            </a: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admin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”;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$pass = “</a:t>
            </a:r>
            <a:r>
              <a:rPr lang="en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‘ OR 1=1;--’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”;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The resulting query will be: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users </a:t>
            </a:r>
            <a:r>
              <a:rPr lang="en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name=</a:t>
            </a:r>
            <a:r>
              <a:rPr lang="en">
                <a:solidFill>
                  <a:srgbClr val="A61C00"/>
                </a:solidFill>
                <a:latin typeface="Courier New"/>
                <a:ea typeface="Courier New"/>
                <a:cs typeface="Courier New"/>
                <a:sym typeface="Courier New"/>
              </a:rPr>
              <a:t>‘</a:t>
            </a: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admin</a:t>
            </a:r>
            <a:r>
              <a:rPr lang="en">
                <a:solidFill>
                  <a:srgbClr val="A61C00"/>
                </a:solidFill>
                <a:latin typeface="Courier New"/>
                <a:ea typeface="Courier New"/>
                <a:cs typeface="Courier New"/>
                <a:sym typeface="Courier New"/>
              </a:rPr>
              <a:t>’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pass=</a:t>
            </a:r>
            <a:r>
              <a:rPr lang="en">
                <a:solidFill>
                  <a:srgbClr val="A61C00"/>
                </a:solidFill>
                <a:latin typeface="Courier New"/>
                <a:ea typeface="Courier New"/>
                <a:cs typeface="Courier New"/>
                <a:sym typeface="Courier New"/>
              </a:rPr>
              <a:t>‘</a:t>
            </a:r>
            <a:r>
              <a:rPr lang="en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’ </a:t>
            </a:r>
            <a:r>
              <a:rPr lang="en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OR 1=1;--‘</a:t>
            </a:r>
            <a:r>
              <a:rPr lang="en">
                <a:solidFill>
                  <a:srgbClr val="A61C00"/>
                </a:solidFill>
                <a:latin typeface="Courier New"/>
                <a:ea typeface="Courier New"/>
                <a:cs typeface="Courier New"/>
                <a:sym typeface="Courier New"/>
              </a:rPr>
              <a:t>‘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users </a:t>
            </a:r>
            <a:r>
              <a:rPr lang="en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name=</a:t>
            </a:r>
            <a:r>
              <a:rPr lang="en">
                <a:solidFill>
                  <a:srgbClr val="A61C00"/>
                </a:solidFill>
                <a:latin typeface="Courier New"/>
                <a:ea typeface="Courier New"/>
                <a:cs typeface="Courier New"/>
                <a:sym typeface="Courier New"/>
              </a:rPr>
              <a:t>‘</a:t>
            </a:r>
            <a:r>
              <a:rPr lang="en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admin</a:t>
            </a:r>
            <a:r>
              <a:rPr lang="en">
                <a:solidFill>
                  <a:srgbClr val="A61C00"/>
                </a:solidFill>
                <a:latin typeface="Courier New"/>
                <a:ea typeface="Courier New"/>
                <a:cs typeface="Courier New"/>
                <a:sym typeface="Courier New"/>
              </a:rPr>
              <a:t>’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pass=</a:t>
            </a:r>
            <a:r>
              <a:rPr lang="en">
                <a:solidFill>
                  <a:srgbClr val="A61C00"/>
                </a:solidFill>
                <a:latin typeface="Courier New"/>
                <a:ea typeface="Courier New"/>
                <a:cs typeface="Courier New"/>
                <a:sym typeface="Courier New"/>
              </a:rPr>
              <a:t>‘‘</a:t>
            </a:r>
            <a:r>
              <a:rPr lang="en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1=1;--</a:t>
            </a:r>
            <a:r>
              <a:rPr lang="en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‘‘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This will always evaluate to true!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can be used to perform arbitrary queries (depending on the situation) like unauthorized read, write, and delete capabilities.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Note: depending on the database and its configuration, you may only be able to execute one query at a time.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 if you get injection into a SELECT statement, you may not be able to modify or drop the database contents.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</a:t>
            </a:r>
            <a:endParaRPr/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496550" y="1433025"/>
            <a:ext cx="6054300" cy="31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 it can be really convenient to just use command line utility for a task: media conversion, text-2-speech, etc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may even be necessary if there is no API for the language you are using.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Ex: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ffmpeg -i ‘$url’ … out.mp4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Similar to SQLi, t</a:t>
            </a:r>
            <a:r>
              <a:rPr lang="en"/>
              <a:t>his is dangerous if you pass user input to the shell command.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</a:t>
            </a:r>
            <a:endParaRPr/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496550" y="1697425"/>
            <a:ext cx="4991700" cy="31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places where unsanitized user input is   evaluated as a command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Find a way to execute additional commands using the existing command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Unlike SQL, system shell calls don’t limit the number of commands per call.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650" y="369975"/>
            <a:ext cx="4824575" cy="25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Client-Server Relationship</a:t>
            </a:r>
            <a:endParaRPr/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Authorized actions should only be able to be performed by the user.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does the server keep track of who you are?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IP address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Session cookie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That should be enough to stop others from pretending to be that user right?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Site Request Forgery</a:t>
            </a:r>
            <a:endParaRPr/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500" y="1274775"/>
            <a:ext cx="4536900" cy="21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/>
          <p:nvPr>
            <p:ph idx="1" type="body"/>
          </p:nvPr>
        </p:nvSpPr>
        <p:spPr>
          <a:xfrm>
            <a:off x="311700" y="1468825"/>
            <a:ext cx="479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Wrong.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CSRF attack is where an attacker gets the user to unknowingly perform authorized actions on the client side.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Some examples include: logging the user out, changing the user’s password, sending a message as a user.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CSRF Example</a:t>
            </a:r>
            <a:endParaRPr/>
          </a:p>
        </p:txBody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00625" y="1457425"/>
            <a:ext cx="4007100" cy="29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URL: amazon.com</a:t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&lt;form action=”buy.php” method=”post”&gt;</a:t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&lt;input id=”product-id” type=”hidden” value=”n” /&gt;</a:t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&lt;input id=”buy-now” type=”submit” /&gt;</a:t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&lt;/form&gt;</a:t>
            </a:r>
            <a:endParaRPr sz="1200"/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00" y="1934625"/>
            <a:ext cx="2508600" cy="11941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>
            <p:ph idx="1" type="body"/>
          </p:nvPr>
        </p:nvSpPr>
        <p:spPr>
          <a:xfrm>
            <a:off x="4639225" y="1076425"/>
            <a:ext cx="4007100" cy="3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URL: lulz.xyz</a:t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&lt;form style=”display:none” action=”http://amazon.com/buy.php” method=”post” onload=”this.submit();”&gt;</a:t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&lt;input id=”product-id” type=”hidden” value=”n” /&gt;</a:t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&lt;input id=”buy-now” type=”submit” /&gt;</a:t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&lt;/form&gt;</a:t>
            </a:r>
            <a:endParaRPr sz="1200"/>
          </a:p>
        </p:txBody>
      </p:sp>
      <p:pic>
        <p:nvPicPr>
          <p:cNvPr id="345" name="Shape 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298" y="1481250"/>
            <a:ext cx="1904900" cy="15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CSRF Mitigation</a:t>
            </a:r>
            <a:endParaRPr/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Check HTTP Origin and Referer headers to determine where the request was created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Use a CSRF Token (a random value injected into the form by the server) so the attacker will not have this value and so the server will reject the request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Side Request Forgery</a:t>
            </a:r>
            <a:endParaRPr/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to CSRF, but instead you are tricking the server into making unintended requests rather than the client.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SSRF lets attackers access resources that would normally be unavailable or blocked</a:t>
            </a:r>
            <a:endParaRPr/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99" y="3112974"/>
            <a:ext cx="3079325" cy="19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8602" y="2816125"/>
            <a:ext cx="4664550" cy="20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SSRF Example</a:t>
            </a:r>
            <a:endParaRPr/>
          </a:p>
        </p:txBody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311700" y="1468825"/>
            <a:ext cx="37461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 Client Requests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http://example.com</a:t>
            </a:r>
            <a:endParaRPr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https://example.com</a:t>
            </a:r>
            <a:endParaRPr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Invalid Client Requests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ftp://example.com</a:t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0000"/>
                </a:solidFill>
              </a:rPr>
              <a:t>example.com:22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3985325" y="1468825"/>
            <a:ext cx="4749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 Server Requests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http://example.com</a:t>
            </a:r>
            <a:endParaRPr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https://example.com</a:t>
            </a:r>
            <a:endParaRPr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ftp://localhost</a:t>
            </a:r>
            <a:endParaRPr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mysql://127.0.0.1</a:t>
            </a:r>
            <a:endParaRPr>
              <a:solidFill>
                <a:srgbClr val="6AA84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AA84F"/>
                </a:solidFill>
              </a:rPr>
              <a:t>file://127.0.0.1/../../etc/passwd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Ethics</a:t>
            </a:r>
            <a:endParaRPr/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DISCLAIMER:</a:t>
            </a:r>
            <a:r>
              <a:rPr lang="en"/>
              <a:t> We do not encourage you to use what you learn in this lecture IRL without some kind of permission or consent.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/>
              <a:t>Money:</a:t>
            </a:r>
            <a:r>
              <a:rPr lang="en"/>
              <a:t> Bug bounties, CTFs, consulting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/>
              <a:t>Espionage:</a:t>
            </a:r>
            <a:r>
              <a:rPr lang="en"/>
              <a:t> Get consent to dox your friends (No means NO)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/>
              <a:t>Notoriety:</a:t>
            </a:r>
            <a:r>
              <a:rPr lang="en"/>
              <a:t> Do awesome research, write blog posts/give talks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SSRF Mitigation</a:t>
            </a:r>
            <a:endParaRPr/>
          </a:p>
        </p:txBody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Sanitize input and check for dangerous ports, domains, and URI schemes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http://blog.includesecurity.com/2016/08/safeurl-server-side-request-forgery-protection-library.html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https://github.com/JordanMilne/Advocate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Traversal</a:t>
            </a:r>
            <a:endParaRPr/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user can provide the path of a file to fetch, it might be possible to fetch files from anywhere in the filesystem by using path traversal.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http://example.com/get_file.php?file=info.txt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http://example.com/get_file.php?file=../../../etc/passwd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Tools</a:t>
            </a:r>
            <a:endParaRPr/>
          </a:p>
        </p:txBody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311700" y="142865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Burp Suite: Web Pentesting tool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Wireshark: Network Traffic Analysis Tool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cURL: Swiss army knife of web requests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Wargames</a:t>
            </a:r>
            <a:endParaRPr/>
          </a:p>
        </p:txBody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http://prompt.ml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https://xss-game.appspot.com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http://overthewire.org/wargames/natas/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http://picoctf.com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2 b 1337 h4x0r? (Major 🔑’s)</a:t>
            </a:r>
            <a:endParaRPr/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 startAt="0"/>
            </a:pPr>
            <a:r>
              <a:rPr lang="en"/>
              <a:t>Have a really good understanding of the basics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Be creative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Learn how to teach yourself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Don’t give up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AutoNum type="arabicParenR"/>
            </a:pPr>
            <a:r>
              <a:rPr lang="en"/>
              <a:t>Practice! Practice! Practice!</a:t>
            </a:r>
            <a:endParaRPr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575" y="1092700"/>
            <a:ext cx="2852725" cy="37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Google effectively (Basics)</a:t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Calculator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Reverse image search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Unit conversions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Language translations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Boolean operators (AND/OR)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Definitions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Url shortener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Trends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songs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Heads or tails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Google effectively (Advanced)</a:t>
            </a:r>
            <a:endParaRPr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for results from specific plates with site:, intitle:, or inurl: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Wildcard *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exact words with quotes “”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minus sign to exclude certain results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for specific file types with filetype: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ranges (2002..2013)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Cached or offline sites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maps time travel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exact match with allintext: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out your public ip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translate proxy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H</a:t>
            </a:r>
            <a:r>
              <a:rPr lang="en"/>
              <a:t>yper</a:t>
            </a:r>
            <a:r>
              <a:rPr b="1" lang="en"/>
              <a:t>T</a:t>
            </a:r>
            <a:r>
              <a:rPr lang="en"/>
              <a:t>ext </a:t>
            </a:r>
            <a:r>
              <a:rPr b="1" lang="en"/>
              <a:t>M</a:t>
            </a:r>
            <a:r>
              <a:rPr lang="en"/>
              <a:t>arkup </a:t>
            </a:r>
            <a:r>
              <a:rPr b="1" lang="en"/>
              <a:t>L</a:t>
            </a:r>
            <a:r>
              <a:rPr lang="en"/>
              <a:t>anguage used to render pages on browsers</a:t>
            </a:r>
            <a:endParaRPr/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06" y="2230826"/>
            <a:ext cx="8557595" cy="23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311700" y="1468825"/>
            <a:ext cx="4356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sheet language easier way of styling web pages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Very flexible and convenient</a:t>
            </a:r>
            <a:endParaRPr/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75" y="2690950"/>
            <a:ext cx="3400225" cy="23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175" y="2058201"/>
            <a:ext cx="3971125" cy="25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311700" y="1468825"/>
            <a:ext cx="58980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Client side programming language used to make web pages interactive or dynamic</a:t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2309550"/>
            <a:ext cx="4104950" cy="25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050" y="2396300"/>
            <a:ext cx="4343275" cy="235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6267" y="1262350"/>
            <a:ext cx="2922483" cy="9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